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63" r:id="rId3"/>
    <p:sldId id="376" r:id="rId4"/>
    <p:sldId id="413" r:id="rId5"/>
    <p:sldId id="412" r:id="rId6"/>
    <p:sldId id="427" r:id="rId7"/>
    <p:sldId id="411" r:id="rId8"/>
    <p:sldId id="414" r:id="rId9"/>
    <p:sldId id="417" r:id="rId10"/>
    <p:sldId id="422" r:id="rId11"/>
    <p:sldId id="416" r:id="rId12"/>
    <p:sldId id="420" r:id="rId13"/>
    <p:sldId id="419" r:id="rId14"/>
    <p:sldId id="421" r:id="rId15"/>
    <p:sldId id="415" r:id="rId16"/>
    <p:sldId id="423" r:id="rId17"/>
    <p:sldId id="424" r:id="rId18"/>
    <p:sldId id="425" r:id="rId19"/>
    <p:sldId id="42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ava/java_inheritance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Polymorphism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6441-9499-334B-F4B6-CF5584C7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C9E7DC1-BA1D-BA11-21E3-C8FAFE8737EB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69662-62AE-610F-A1FE-92FD96F16950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441E61-1CED-C280-77EA-182AF2B13E4E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DDF59-19E9-BA1E-5A19-3A7AA57B1A66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D6775-439A-D626-DDAC-C8C2E110479E}"/>
              </a:ext>
            </a:extLst>
          </p:cNvPr>
          <p:cNvSpPr txBox="1"/>
          <p:nvPr/>
        </p:nvSpPr>
        <p:spPr>
          <a:xfrm>
            <a:off x="6826385" y="2285590"/>
            <a:ext cx="4630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call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using the </a:t>
            </a:r>
            <a:r>
              <a:rPr lang="en-US" dirty="0" err="1">
                <a:solidFill>
                  <a:schemeClr val="bg1"/>
                </a:solidFill>
              </a:rPr>
              <a:t>myDog</a:t>
            </a:r>
            <a:r>
              <a:rPr lang="en-US" dirty="0">
                <a:solidFill>
                  <a:schemeClr val="bg1"/>
                </a:solidFill>
              </a:rPr>
              <a:t> object, the method inside the child class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is called.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method of the child class overrides the same method of the parent class.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8B2D-2143-95E0-BC03-EB8428D3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092D-EA46-8742-B1D9-35ACD0BA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3CB-AF1F-5DB1-CB53-A4619082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</a:t>
            </a:r>
            <a:r>
              <a:rPr lang="en-US" sz="2800" b="0" i="0" dirty="0">
                <a:effectLst/>
                <a:latin typeface="Calibri (Body)"/>
              </a:rPr>
              <a:t>ccurs when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where two or more methods have the same name but have different parameters.</a:t>
            </a: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1585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9A49-3969-210D-D180-47A9756E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748AE3-0473-B33B-2192-A2A18E0173B3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D6C3A-F35B-0723-EF6D-50310F692B00}"/>
              </a:ext>
            </a:extLst>
          </p:cNvPr>
          <p:cNvSpPr txBox="1"/>
          <p:nvPr/>
        </p:nvSpPr>
        <p:spPr>
          <a:xfrm>
            <a:off x="614030" y="1406972"/>
            <a:ext cx="10842863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 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15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30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D8827-33FC-90CE-370B-6D3F31244F09}"/>
              </a:ext>
            </a:extLst>
          </p:cNvPr>
          <p:cNvSpPr txBox="1"/>
          <p:nvPr/>
        </p:nvSpPr>
        <p:spPr>
          <a:xfrm>
            <a:off x="7505516" y="2828835"/>
            <a:ext cx="407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add()</a:t>
            </a:r>
            <a:r>
              <a:rPr lang="en-US" dirty="0">
                <a:solidFill>
                  <a:schemeClr val="bg1"/>
                </a:solidFill>
              </a:rPr>
              <a:t> function has two forms, the first one accepts two variables and its second form accepts three variables. 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95623-3C1E-72C6-BBCA-39A3EDB4D03E}"/>
              </a:ext>
            </a:extLst>
          </p:cNvPr>
          <p:cNvSpPr/>
          <p:nvPr/>
        </p:nvSpPr>
        <p:spPr>
          <a:xfrm>
            <a:off x="2696135" y="1694329"/>
            <a:ext cx="2144806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982B2-2923-B564-E145-BF0F6AC19BFD}"/>
              </a:ext>
            </a:extLst>
          </p:cNvPr>
          <p:cNvSpPr/>
          <p:nvPr/>
        </p:nvSpPr>
        <p:spPr>
          <a:xfrm>
            <a:off x="2696134" y="2572870"/>
            <a:ext cx="3012141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72F-E460-44AF-F7F3-0B83B39D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7B21-A690-9949-EE90-5685673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1" dirty="0">
                <a:latin typeface="Calibri (Body)"/>
              </a:rPr>
              <a:t>Operator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AA1E-8EE1-B16F-A0B4-A12F016A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</a:t>
            </a:r>
            <a:r>
              <a:rPr lang="en-US" sz="2800" dirty="0">
                <a:solidFill>
                  <a:srgbClr val="444444"/>
                </a:solidFill>
                <a:latin typeface="Calibri (Body)"/>
              </a:rPr>
              <a:t>n operator perform different tasks. (e.g. the “+” operator)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958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D57E-DEDE-2C52-01F4-E8B345CE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A882684-BDA8-BC68-B991-C0F6BDF52C45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58B0-90EC-53E9-0FF0-9867BE91F03B}"/>
              </a:ext>
            </a:extLst>
          </p:cNvPr>
          <p:cNvSpPr txBox="1"/>
          <p:nvPr/>
        </p:nvSpPr>
        <p:spPr>
          <a:xfrm>
            <a:off x="614030" y="1406972"/>
            <a:ext cx="108428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John Doe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FC1B4F-0150-32BE-4029-ACE72319FCA4}"/>
              </a:ext>
            </a:extLst>
          </p:cNvPr>
          <p:cNvSpPr/>
          <p:nvPr/>
        </p:nvSpPr>
        <p:spPr>
          <a:xfrm>
            <a:off x="3973605" y="3139888"/>
            <a:ext cx="88750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8BD60-8D5D-A009-05ED-BF6E07712AF0}"/>
              </a:ext>
            </a:extLst>
          </p:cNvPr>
          <p:cNvSpPr/>
          <p:nvPr/>
        </p:nvSpPr>
        <p:spPr>
          <a:xfrm>
            <a:off x="3973605" y="4738072"/>
            <a:ext cx="273647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5B22-B2E7-8A89-8AF9-3A59F021C979}"/>
              </a:ext>
            </a:extLst>
          </p:cNvPr>
          <p:cNvSpPr txBox="1"/>
          <p:nvPr/>
        </p:nvSpPr>
        <p:spPr>
          <a:xfrm>
            <a:off x="7250022" y="2828835"/>
            <a:ext cx="407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operator has two forms and can be used to perform addition and concatenate strings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E848-EAC5-B9FC-C44A-9F775D2D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8436-225E-1C55-A86B-817849B8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The Polymorphic Variable is a variable that can hold values of different types during the time of execution.</a:t>
            </a:r>
          </a:p>
          <a:p>
            <a:pPr marL="0" indent="0" algn="l">
              <a:buNone/>
            </a:pPr>
            <a:endParaRPr lang="en-US" sz="2800" b="1" dirty="0"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1077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88B5-0F23-67D0-213E-F50D681D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636023D-FBEB-652B-A4F9-814E1D4599E3}"/>
              </a:ext>
            </a:extLst>
          </p:cNvPr>
          <p:cNvSpPr txBox="1">
            <a:spLocks/>
          </p:cNvSpPr>
          <p:nvPr/>
        </p:nvSpPr>
        <p:spPr>
          <a:xfrm>
            <a:off x="450226" y="860612"/>
            <a:ext cx="11127747" cy="18385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B6BB5-227C-7336-D0DF-6FAC77373FAB}"/>
              </a:ext>
            </a:extLst>
          </p:cNvPr>
          <p:cNvSpPr txBox="1"/>
          <p:nvPr/>
        </p:nvSpPr>
        <p:spPr>
          <a:xfrm>
            <a:off x="614027" y="1099893"/>
            <a:ext cx="5981249" cy="152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PH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a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13CE36-5BB2-2FD4-C47F-D0CB39DD5D73}"/>
              </a:ext>
            </a:extLst>
          </p:cNvPr>
          <p:cNvSpPr txBox="1">
            <a:spLocks/>
          </p:cNvSpPr>
          <p:nvPr/>
        </p:nvSpPr>
        <p:spPr>
          <a:xfrm>
            <a:off x="450226" y="2797259"/>
            <a:ext cx="11127746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C3BC4-8129-8F74-55CA-F9270B4A84E9}"/>
              </a:ext>
            </a:extLst>
          </p:cNvPr>
          <p:cNvSpPr txBox="1"/>
          <p:nvPr/>
        </p:nvSpPr>
        <p:spPr>
          <a:xfrm>
            <a:off x="614028" y="3036541"/>
            <a:ext cx="780383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shampoo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05A763-1E89-AA85-536B-0E99CB4634A3}"/>
              </a:ext>
            </a:extLst>
          </p:cNvPr>
          <p:cNvSpPr txBox="1">
            <a:spLocks/>
          </p:cNvSpPr>
          <p:nvPr/>
        </p:nvSpPr>
        <p:spPr>
          <a:xfrm>
            <a:off x="450226" y="4624910"/>
            <a:ext cx="11127745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B76D9-97F3-F639-1801-2ACB13E67C88}"/>
              </a:ext>
            </a:extLst>
          </p:cNvPr>
          <p:cNvSpPr txBox="1"/>
          <p:nvPr/>
        </p:nvSpPr>
        <p:spPr>
          <a:xfrm>
            <a:off x="614028" y="4864192"/>
            <a:ext cx="789254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</a:t>
            </a:r>
            <a:r>
              <a:rPr lang="en-PH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50B82-A702-BF81-339E-12CA0DF0E385}"/>
              </a:ext>
            </a:extLst>
          </p:cNvPr>
          <p:cNvGrpSpPr/>
          <p:nvPr/>
        </p:nvGrpSpPr>
        <p:grpSpPr>
          <a:xfrm>
            <a:off x="9305390" y="949933"/>
            <a:ext cx="2259623" cy="369332"/>
            <a:chOff x="9913262" y="1679539"/>
            <a:chExt cx="2259623" cy="369332"/>
          </a:xfrm>
        </p:grpSpPr>
        <p:pic>
          <p:nvPicPr>
            <p:cNvPr id="16" name="Picture 1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861A5DB-3BBC-99D1-28C0-4A4DDD40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85B35-9FA9-DBB0-879A-ABC17DA8D3C3}"/>
                </a:ext>
              </a:extLst>
            </p:cNvPr>
            <p:cNvSpPr txBox="1"/>
            <p:nvPr/>
          </p:nvSpPr>
          <p:spPr>
            <a:xfrm>
              <a:off x="10273262" y="1679539"/>
              <a:ext cx="1899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GroceryItem.java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FA6CF-1BED-07F7-640B-3C32249B5F75}"/>
              </a:ext>
            </a:extLst>
          </p:cNvPr>
          <p:cNvGrpSpPr/>
          <p:nvPr/>
        </p:nvGrpSpPr>
        <p:grpSpPr>
          <a:xfrm>
            <a:off x="9596880" y="2882007"/>
            <a:ext cx="1968133" cy="369332"/>
            <a:chOff x="9913262" y="1679539"/>
            <a:chExt cx="1968133" cy="369332"/>
          </a:xfrm>
        </p:grpSpPr>
        <p:pic>
          <p:nvPicPr>
            <p:cNvPr id="20" name="Picture 1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26712D23-90EA-CF61-78BA-F6CC3EA9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97BDE-FD24-2F76-5D9A-E99C41262547}"/>
                </a:ext>
              </a:extLst>
            </p:cNvPr>
            <p:cNvSpPr txBox="1"/>
            <p:nvPr/>
          </p:nvSpPr>
          <p:spPr>
            <a:xfrm>
              <a:off x="10273262" y="167953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Shampoo.java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F83738-8A10-0510-D227-16B0318D08FF}"/>
              </a:ext>
            </a:extLst>
          </p:cNvPr>
          <p:cNvGrpSpPr/>
          <p:nvPr/>
        </p:nvGrpSpPr>
        <p:grpSpPr>
          <a:xfrm>
            <a:off x="9656961" y="4697037"/>
            <a:ext cx="1908052" cy="369332"/>
            <a:chOff x="9913262" y="1679539"/>
            <a:chExt cx="1908052" cy="369332"/>
          </a:xfrm>
        </p:grpSpPr>
        <p:pic>
          <p:nvPicPr>
            <p:cNvPr id="23" name="Picture 2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B4D39F3-8D5D-EEAF-0817-A4B52632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D25AC5-B8E6-6A9B-21B1-92E64A5DC9F3}"/>
                </a:ext>
              </a:extLst>
            </p:cNvPr>
            <p:cNvSpPr txBox="1"/>
            <p:nvPr/>
          </p:nvSpPr>
          <p:spPr>
            <a:xfrm>
              <a:off x="10273262" y="1679539"/>
              <a:ext cx="154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Junkfood.java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704E-2395-FA4B-142D-66DD387E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EE978DB-8B19-F47B-30A6-4E6AD73A6A34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7F7C4-19BB-CF32-7219-D49D5D607DCD}"/>
              </a:ext>
            </a:extLst>
          </p:cNvPr>
          <p:cNvSpPr txBox="1"/>
          <p:nvPr/>
        </p:nvSpPr>
        <p:spPr>
          <a:xfrm>
            <a:off x="689037" y="1248592"/>
            <a:ext cx="10757647" cy="512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&lt;&gt;();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array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PH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FBA6E-C936-37E4-68A2-5DF2C1657EFE}"/>
              </a:ext>
            </a:extLst>
          </p:cNvPr>
          <p:cNvGrpSpPr/>
          <p:nvPr/>
        </p:nvGrpSpPr>
        <p:grpSpPr>
          <a:xfrm>
            <a:off x="10162213" y="1248592"/>
            <a:ext cx="1403876" cy="369332"/>
            <a:chOff x="9913262" y="1679539"/>
            <a:chExt cx="1403876" cy="369332"/>
          </a:xfrm>
        </p:grpSpPr>
        <p:pic>
          <p:nvPicPr>
            <p:cNvPr id="9" name="Picture 8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27DCD99-BA06-5472-63C3-D6100243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FDD61-32E7-BE56-050E-655823CA4FB4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19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11BA-24EA-713C-39FA-F1FB0263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0A17-000B-0D5E-C8B3-6104CE6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6E19-114C-EC6A-61DB-7CDB1F8E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 method parameter can associate with different types, and a method name can associate with different parameters and return types.</a:t>
            </a:r>
          </a:p>
        </p:txBody>
      </p:sp>
    </p:spTree>
    <p:extLst>
      <p:ext uri="{BB962C8B-B14F-4D97-AF65-F5344CB8AC3E}">
        <p14:creationId xmlns:p14="http://schemas.microsoft.com/office/powerpoint/2010/main" val="27915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0EE4-E1B9-F626-538D-E6CEC21F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F814C91-AA41-9DD8-4D4F-F4C02B2E4D4B}"/>
              </a:ext>
            </a:extLst>
          </p:cNvPr>
          <p:cNvSpPr txBox="1">
            <a:spLocks/>
          </p:cNvSpPr>
          <p:nvPr/>
        </p:nvSpPr>
        <p:spPr>
          <a:xfrm>
            <a:off x="478367" y="1113069"/>
            <a:ext cx="11235266" cy="1717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2CDA-9736-96AE-1F55-797AB6483D3C}"/>
              </a:ext>
            </a:extLst>
          </p:cNvPr>
          <p:cNvSpPr txBox="1"/>
          <p:nvPr/>
        </p:nvSpPr>
        <p:spPr>
          <a:xfrm>
            <a:off x="689037" y="1248592"/>
            <a:ext cx="10757647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purchased 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FE11C-8BCB-0FB9-3322-84DEFB30D6FA}"/>
              </a:ext>
            </a:extLst>
          </p:cNvPr>
          <p:cNvSpPr txBox="1">
            <a:spLocks/>
          </p:cNvSpPr>
          <p:nvPr/>
        </p:nvSpPr>
        <p:spPr>
          <a:xfrm>
            <a:off x="478367" y="3010758"/>
            <a:ext cx="11235266" cy="36253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EA95F-2CA6-6869-CD20-B78054292556}"/>
              </a:ext>
            </a:extLst>
          </p:cNvPr>
          <p:cNvSpPr txBox="1"/>
          <p:nvPr/>
        </p:nvSpPr>
        <p:spPr>
          <a:xfrm>
            <a:off x="717176" y="3146281"/>
            <a:ext cx="1075764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Cashier Object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7FB6B-2203-436C-9F8F-45CC6E49A9F4}"/>
              </a:ext>
            </a:extLst>
          </p:cNvPr>
          <p:cNvGrpSpPr/>
          <p:nvPr/>
        </p:nvGrpSpPr>
        <p:grpSpPr>
          <a:xfrm>
            <a:off x="9941322" y="1195202"/>
            <a:ext cx="1772310" cy="369332"/>
            <a:chOff x="9913262" y="1679539"/>
            <a:chExt cx="1772310" cy="369332"/>
          </a:xfrm>
        </p:grpSpPr>
        <p:pic>
          <p:nvPicPr>
            <p:cNvPr id="11" name="Picture 1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73FD278-CB03-11EF-192A-67DDD930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8DF96F-933C-20E3-78CF-FFCC5E640C4D}"/>
                </a:ext>
              </a:extLst>
            </p:cNvPr>
            <p:cNvSpPr txBox="1"/>
            <p:nvPr/>
          </p:nvSpPr>
          <p:spPr>
            <a:xfrm>
              <a:off x="10273262" y="1679539"/>
              <a:ext cx="141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Cashier.java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87C60-F668-24A3-2601-E79F40A2DC03}"/>
              </a:ext>
            </a:extLst>
          </p:cNvPr>
          <p:cNvGrpSpPr/>
          <p:nvPr/>
        </p:nvGrpSpPr>
        <p:grpSpPr>
          <a:xfrm>
            <a:off x="10309756" y="3168134"/>
            <a:ext cx="1403876" cy="369332"/>
            <a:chOff x="9913262" y="1679539"/>
            <a:chExt cx="1403876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24BEBF8-E117-34F8-B2DC-534D1CB7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E885A-8F2D-46E5-1E1C-930E9107EAE7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74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Definition of Polymorphism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Types of 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5559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Polymorphism means "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 (Body)"/>
              </a:rPr>
              <a:t>many forms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“.</a:t>
            </a: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The word “</a:t>
            </a:r>
            <a:r>
              <a:rPr lang="en-US" sz="3200" b="1" i="0" dirty="0">
                <a:solidFill>
                  <a:srgbClr val="273239"/>
                </a:solidFill>
                <a:effectLst/>
                <a:latin typeface="Calibri (Body)"/>
              </a:rPr>
              <a:t>poly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” means many. 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 The word “</a:t>
            </a:r>
            <a:r>
              <a:rPr lang="en-US" sz="3200" b="1" i="0" dirty="0">
                <a:solidFill>
                  <a:srgbClr val="273239"/>
                </a:solidFill>
                <a:effectLst/>
                <a:latin typeface="Calibri (Body)"/>
              </a:rPr>
              <a:t>morphs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” means forms.</a:t>
            </a: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165C-7AB2-7D94-D9ED-7CEE02C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8DAF-7FEB-25AF-0780-B9B1F81B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Fantasy</a:t>
            </a:r>
          </a:p>
        </p:txBody>
      </p:sp>
      <p:pic>
        <p:nvPicPr>
          <p:cNvPr id="7" name="Picture 6" descr="A person holding a glowing light&#10;&#10;AI-generated content may be incorrect.">
            <a:extLst>
              <a:ext uri="{FF2B5EF4-FFF2-40B4-BE49-F238E27FC236}">
                <a16:creationId xmlns:a16="http://schemas.microsoft.com/office/drawing/2014/main" id="{289D382E-2B11-3489-3F39-8998BA81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2" y="2077691"/>
            <a:ext cx="8554456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6A162D2-B378-2249-845B-5DB81ECB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PH" dirty="0"/>
              <a:t>In some fantasy games, a </a:t>
            </a:r>
            <a:r>
              <a:rPr lang="en-PH" b="1" dirty="0"/>
              <a:t>polymorph spell turns someone into other creatures</a:t>
            </a:r>
          </a:p>
        </p:txBody>
      </p:sp>
    </p:spTree>
    <p:extLst>
      <p:ext uri="{BB962C8B-B14F-4D97-AF65-F5344CB8AC3E}">
        <p14:creationId xmlns:p14="http://schemas.microsoft.com/office/powerpoint/2010/main" val="147132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16E4-A3DF-6329-B2CA-524DD37A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People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D384D80-48B7-43F4-7720-D5B7C15F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People can </a:t>
            </a:r>
            <a:r>
              <a:rPr lang="en-PH" b="1" dirty="0"/>
              <a:t>“polymorph” </a:t>
            </a:r>
            <a:r>
              <a:rPr lang="en-PH" dirty="0"/>
              <a:t>when doing when taking a different role.</a:t>
            </a:r>
          </a:p>
        </p:txBody>
      </p:sp>
      <p:pic>
        <p:nvPicPr>
          <p:cNvPr id="14" name="Picture 13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80572E33-6694-DC81-979E-8DCBE70E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4" y="1977353"/>
            <a:ext cx="256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B795-8572-3F1A-E407-4068779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33" y="3848323"/>
            <a:ext cx="1080000" cy="1780826"/>
          </a:xfrm>
          <a:prstGeom prst="rect">
            <a:avLst/>
          </a:prstGeom>
        </p:spPr>
      </p:pic>
      <p:pic>
        <p:nvPicPr>
          <p:cNvPr id="16" name="Picture 15" descr="A doll in a garden&#10;&#10;Description automatically generated with low confidence">
            <a:extLst>
              <a:ext uri="{FF2B5EF4-FFF2-40B4-BE49-F238E27FC236}">
                <a16:creationId xmlns:a16="http://schemas.microsoft.com/office/drawing/2014/main" id="{F6DD6329-9F0F-0832-D992-0EA9A4DE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70" y="4189149"/>
            <a:ext cx="2042554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CD2CCA-AFD5-9754-6708-7A7BEC08AE46}"/>
              </a:ext>
            </a:extLst>
          </p:cNvPr>
          <p:cNvSpPr txBox="1"/>
          <p:nvPr/>
        </p:nvSpPr>
        <p:spPr>
          <a:xfrm>
            <a:off x="761454" y="2600078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Teacher</a:t>
            </a:r>
            <a:endParaRPr lang="en-PH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A13E7-7D47-F1B6-0D91-FE0197514D24}"/>
              </a:ext>
            </a:extLst>
          </p:cNvPr>
          <p:cNvSpPr txBox="1"/>
          <p:nvPr/>
        </p:nvSpPr>
        <p:spPr>
          <a:xfrm>
            <a:off x="2625412" y="4604627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Student</a:t>
            </a:r>
            <a:endParaRPr lang="en-PH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8BD177-7C4D-5C89-6F40-44AB284533E5}"/>
              </a:ext>
            </a:extLst>
          </p:cNvPr>
          <p:cNvSpPr txBox="1"/>
          <p:nvPr/>
        </p:nvSpPr>
        <p:spPr>
          <a:xfrm>
            <a:off x="9678310" y="4724084"/>
            <a:ext cx="1145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Gardener</a:t>
            </a:r>
            <a:endParaRPr lang="en-PH" sz="1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6526D-7795-DC95-48FF-FFA76E037D50}"/>
              </a:ext>
            </a:extLst>
          </p:cNvPr>
          <p:cNvSpPr txBox="1"/>
          <p:nvPr/>
        </p:nvSpPr>
        <p:spPr>
          <a:xfrm>
            <a:off x="10808146" y="2499251"/>
            <a:ext cx="742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Diver</a:t>
            </a:r>
            <a:endParaRPr lang="en-PH" sz="1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43E46-8172-3EEF-F104-AE7DA2C76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6" y="1935731"/>
            <a:ext cx="2092308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BA9816-7C4F-7A7F-96BA-3B0FB00189CE}"/>
              </a:ext>
            </a:extLst>
          </p:cNvPr>
          <p:cNvSpPr/>
          <p:nvPr/>
        </p:nvSpPr>
        <p:spPr>
          <a:xfrm rot="10800000">
            <a:off x="4507959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954DA3D-A943-E176-09C6-A13570A22B0A}"/>
              </a:ext>
            </a:extLst>
          </p:cNvPr>
          <p:cNvSpPr/>
          <p:nvPr/>
        </p:nvSpPr>
        <p:spPr>
          <a:xfrm rot="8346583">
            <a:off x="4669580" y="4027123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AFF3D5-9D14-615D-DFE8-170D7F288619}"/>
              </a:ext>
            </a:extLst>
          </p:cNvPr>
          <p:cNvSpPr/>
          <p:nvPr/>
        </p:nvSpPr>
        <p:spPr>
          <a:xfrm rot="2709872">
            <a:off x="6703601" y="4021925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F397FE-5F45-5727-9DCB-302FA4C346B9}"/>
              </a:ext>
            </a:extLst>
          </p:cNvPr>
          <p:cNvSpPr/>
          <p:nvPr/>
        </p:nvSpPr>
        <p:spPr>
          <a:xfrm>
            <a:off x="7320777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A3C11-7C9D-2838-E01B-DACD546FE318}"/>
              </a:ext>
            </a:extLst>
          </p:cNvPr>
          <p:cNvGrpSpPr/>
          <p:nvPr/>
        </p:nvGrpSpPr>
        <p:grpSpPr>
          <a:xfrm>
            <a:off x="5424178" y="1825423"/>
            <a:ext cx="1080000" cy="2160000"/>
            <a:chOff x="5233543" y="0"/>
            <a:chExt cx="1724914" cy="3435062"/>
          </a:xfrm>
        </p:grpSpPr>
        <p:pic>
          <p:nvPicPr>
            <p:cNvPr id="27" name="Picture 26" descr="A picture containing clothing&#10;&#10;Description automatically generated">
              <a:extLst>
                <a:ext uri="{FF2B5EF4-FFF2-40B4-BE49-F238E27FC236}">
                  <a16:creationId xmlns:a16="http://schemas.microsoft.com/office/drawing/2014/main" id="{34BA608C-8793-F613-8E43-DD6F65C1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543" y="0"/>
              <a:ext cx="1724914" cy="31509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69DFCF-8BA3-A7CC-FE5F-871746D4D733}"/>
                </a:ext>
              </a:extLst>
            </p:cNvPr>
            <p:cNvSpPr txBox="1"/>
            <p:nvPr/>
          </p:nvSpPr>
          <p:spPr>
            <a:xfrm>
              <a:off x="5938809" y="3111897"/>
              <a:ext cx="4491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Me</a:t>
              </a:r>
              <a:endParaRPr lang="en-PH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6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1BC8-F16D-EECE-D575-23FDC1E7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1B9B-5EF3-0157-E492-433C732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1D01-DC8B-42BC-2BA6-34EFC308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Polymorphism allows </a:t>
            </a:r>
            <a:r>
              <a:rPr lang="en-US" sz="2800" dirty="0">
                <a:solidFill>
                  <a:srgbClr val="273239"/>
                </a:solidFill>
                <a:latin typeface="Calibri (Body)"/>
              </a:rPr>
              <a:t>an entity (method, operator, object)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 to perform a single action in different ways.</a:t>
            </a:r>
          </a:p>
          <a:p>
            <a:pPr marL="0" indent="0">
              <a:buNone/>
            </a:pPr>
            <a:endParaRPr lang="en-US" dirty="0">
              <a:solidFill>
                <a:srgbClr val="273239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dirty="0"/>
              <a:t>It occurs when we have many classes that are related to each other by inheritance.</a:t>
            </a:r>
          </a:p>
          <a:p>
            <a:pPr marL="0" indent="0" algn="l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577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3A3E-1762-7458-5638-D38C3F0E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7369-83AF-6F6D-506D-41FB2DB7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Inheritance lets us inherit attributes and methods from another class. 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 uses those methods to perform different tasks. This allows us to perform a single action in different ways.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 has different types in Java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99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5304-68CF-3E73-2180-EEF2E8ED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FB79-81A2-BE6E-3D2B-19764ECB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1D42-6976-0CDB-A349-71047385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Occurs when </a:t>
            </a:r>
            <a:r>
              <a:rPr lang="en-US" sz="2800" b="0" i="0" dirty="0">
                <a:effectLst/>
                <a:latin typeface="Calibri (Body)"/>
              </a:rPr>
              <a:t>a subclass or a child class has the same method as declared in the parent class.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827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A45-2018-2DA4-A3EE-C586B166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66ECA31-37A4-0371-9A6B-870DBBBDCB21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683B5-98F6-A567-E6DA-5965B82AE1F9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A1B9-A8AA-362D-2F76-AA6147FDDA5B}"/>
              </a:ext>
            </a:extLst>
          </p:cNvPr>
          <p:cNvSpPr txBox="1"/>
          <p:nvPr/>
        </p:nvSpPr>
        <p:spPr>
          <a:xfrm>
            <a:off x="6685245" y="3341836"/>
            <a:ext cx="463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method is present in both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Animal</a:t>
            </a:r>
            <a:r>
              <a:rPr lang="en-US" dirty="0">
                <a:solidFill>
                  <a:schemeClr val="bg1"/>
                </a:solidFill>
              </a:rPr>
              <a:t> parent class and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child class.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41DF2-9086-FBCE-719E-650D29D92661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FF170-D043-6ECC-DE8E-90DD30FF73ED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729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4677</TotalTime>
  <Words>1104</Words>
  <Application>Microsoft Office PowerPoint</Application>
  <PresentationFormat>Widescreen</PresentationFormat>
  <Paragraphs>211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(Body)</vt:lpstr>
      <vt:lpstr>Aptos Display</vt:lpstr>
      <vt:lpstr>Arial</vt:lpstr>
      <vt:lpstr>Calibri (Body)</vt:lpstr>
      <vt:lpstr>Consolas</vt:lpstr>
      <vt:lpstr>Wingdings</vt:lpstr>
      <vt:lpstr>Office Theme</vt:lpstr>
      <vt:lpstr>Polymorphism</vt:lpstr>
      <vt:lpstr>Outline</vt:lpstr>
      <vt:lpstr>Polymorphism</vt:lpstr>
      <vt:lpstr>Polymorphism in Fantasy</vt:lpstr>
      <vt:lpstr>Polymorphism in People</vt:lpstr>
      <vt:lpstr>Polymorphism in Java</vt:lpstr>
      <vt:lpstr>Polymorphism in Java</vt:lpstr>
      <vt:lpstr>Method Overriding</vt:lpstr>
      <vt:lpstr>PowerPoint Presentation</vt:lpstr>
      <vt:lpstr>PowerPoint Presentation</vt:lpstr>
      <vt:lpstr>Method Overloading</vt:lpstr>
      <vt:lpstr>PowerPoint Presentation</vt:lpstr>
      <vt:lpstr>Operator Overloading</vt:lpstr>
      <vt:lpstr>PowerPoint Presentation</vt:lpstr>
      <vt:lpstr>Polymorphic Variables</vt:lpstr>
      <vt:lpstr>PowerPoint Presentation</vt:lpstr>
      <vt:lpstr>PowerPoint Presentation</vt:lpstr>
      <vt:lpstr>Polymorphic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941</cp:revision>
  <dcterms:created xsi:type="dcterms:W3CDTF">2024-08-08T01:29:50Z</dcterms:created>
  <dcterms:modified xsi:type="dcterms:W3CDTF">2025-04-07T03:45:34Z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